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Brygada 1918"/>
      <p:regular r:id="rId18"/>
    </p:embeddedFont>
    <p:embeddedFont>
      <p:font typeface="Brygada 1918"/>
      <p:regular r:id="rId19"/>
    </p:embeddedFont>
    <p:embeddedFont>
      <p:font typeface="Brygada 1918"/>
      <p:regular r:id="rId20"/>
    </p:embeddedFont>
    <p:embeddedFont>
      <p:font typeface="Brygada 1918"/>
      <p:regular r:id="rId21"/>
    </p:embeddedFont>
    <p:embeddedFont>
      <p:font typeface="Montserrat Medium"/>
      <p:regular r:id="rId22"/>
    </p:embeddedFont>
    <p:embeddedFont>
      <p:font typeface="Montserrat Medium"/>
      <p:regular r:id="rId23"/>
    </p:embeddedFont>
    <p:embeddedFont>
      <p:font typeface="Montserrat Medium"/>
      <p:regular r:id="rId24"/>
    </p:embeddedFont>
    <p:embeddedFont>
      <p:font typeface="Montserrat Medium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1-1.png>
</file>

<file path=ppt/media/image-11-2.svg>
</file>

<file path=ppt/media/image-11-3.png>
</file>

<file path=ppt/media/image-11-4.svg>
</file>

<file path=ppt/media/image-11-5.png>
</file>

<file path=ppt/media/image-11-6.sv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svg"/><Relationship Id="rId3" Type="http://schemas.openxmlformats.org/officeDocument/2006/relationships/image" Target="../media/image-11-3.png"/><Relationship Id="rId4" Type="http://schemas.openxmlformats.org/officeDocument/2006/relationships/image" Target="../media/image-11-4.svg"/><Relationship Id="rId5" Type="http://schemas.openxmlformats.org/officeDocument/2006/relationships/image" Target="../media/image-11-5.png"/><Relationship Id="rId6" Type="http://schemas.openxmlformats.org/officeDocument/2006/relationships/image" Target="../media/image-11-6.svg"/><Relationship Id="rId7" Type="http://schemas.openxmlformats.org/officeDocument/2006/relationships/slideLayout" Target="../slideLayouts/slideLayout12.xml"/><Relationship Id="rId8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49260" y="2506504"/>
            <a:ext cx="12918638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Food Delivery ETA Optimization &amp; SLA Analysis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49260" y="3305651"/>
            <a:ext cx="6363176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End-to-End Analytics Project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749260" y="4197668"/>
            <a:ext cx="1313187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Tools:</a:t>
            </a:r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Python | SQL Server | Power BI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749260" y="4866680"/>
            <a:ext cx="13131879" cy="856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Objective:</a:t>
            </a:r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Improve delivery reliability by analyzing ETA predictions, SLA breaches, and operational inefficiencies.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980480"/>
            <a:ext cx="10399157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Business Impact &amp;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1779627"/>
            <a:ext cx="4567476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Key Takeaways</a:t>
            </a:r>
            <a:endParaRPr lang="en-US" sz="3550" dirty="0"/>
          </a:p>
        </p:txBody>
      </p:sp>
      <p:sp>
        <p:nvSpPr>
          <p:cNvPr id="4" name="Shape 2"/>
          <p:cNvSpPr/>
          <p:nvPr/>
        </p:nvSpPr>
        <p:spPr>
          <a:xfrm>
            <a:off x="749260" y="2671643"/>
            <a:ext cx="4234577" cy="1112996"/>
          </a:xfrm>
          <a:prstGeom prst="roundRect">
            <a:avLst>
              <a:gd name="adj" fmla="val 2886"/>
            </a:avLst>
          </a:prstGeom>
          <a:solidFill>
            <a:srgbClr val="4D1529"/>
          </a:solidFill>
          <a:ln/>
        </p:spPr>
      </p:sp>
      <p:sp>
        <p:nvSpPr>
          <p:cNvPr id="5" name="Text 3"/>
          <p:cNvSpPr/>
          <p:nvPr/>
        </p:nvSpPr>
        <p:spPr>
          <a:xfrm>
            <a:off x="963335" y="2885718"/>
            <a:ext cx="380642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Prediction accuracy alone does not ensure SLA success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5197912" y="2671643"/>
            <a:ext cx="4234577" cy="1112996"/>
          </a:xfrm>
          <a:prstGeom prst="roundRect">
            <a:avLst>
              <a:gd name="adj" fmla="val 2886"/>
            </a:avLst>
          </a:prstGeom>
          <a:solidFill>
            <a:srgbClr val="4D1529"/>
          </a:solidFill>
          <a:ln/>
        </p:spPr>
      </p:sp>
      <p:sp>
        <p:nvSpPr>
          <p:cNvPr id="7" name="Text 5"/>
          <p:cNvSpPr/>
          <p:nvPr/>
        </p:nvSpPr>
        <p:spPr>
          <a:xfrm>
            <a:off x="5411986" y="2885718"/>
            <a:ext cx="380642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Distance, weather, and traffic are dominant risk drivers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9646563" y="2671643"/>
            <a:ext cx="4234577" cy="1112996"/>
          </a:xfrm>
          <a:prstGeom prst="roundRect">
            <a:avLst>
              <a:gd name="adj" fmla="val 2886"/>
            </a:avLst>
          </a:prstGeom>
          <a:solidFill>
            <a:srgbClr val="4D1529"/>
          </a:solidFill>
          <a:ln/>
        </p:spPr>
      </p:sp>
      <p:sp>
        <p:nvSpPr>
          <p:cNvPr id="9" name="Text 7"/>
          <p:cNvSpPr/>
          <p:nvPr/>
        </p:nvSpPr>
        <p:spPr>
          <a:xfrm>
            <a:off x="9860637" y="2885718"/>
            <a:ext cx="3806428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Courier experience helps but does not eliminate delays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49260" y="4105751"/>
            <a:ext cx="4567476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Recommendations</a:t>
            </a:r>
            <a:endParaRPr lang="en-US" sz="3550" dirty="0"/>
          </a:p>
        </p:txBody>
      </p:sp>
      <p:sp>
        <p:nvSpPr>
          <p:cNvPr id="11" name="Text 9"/>
          <p:cNvSpPr/>
          <p:nvPr/>
        </p:nvSpPr>
        <p:spPr>
          <a:xfrm>
            <a:off x="749260" y="4997768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01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49260" y="5331023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3" name="Text 11"/>
          <p:cNvSpPr/>
          <p:nvPr/>
        </p:nvSpPr>
        <p:spPr>
          <a:xfrm>
            <a:off x="749260" y="5499021"/>
            <a:ext cx="5907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Introduce distance-based delivery controls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422237" y="4997768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02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22237" y="5331023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6" name="Text 14"/>
          <p:cNvSpPr/>
          <p:nvPr/>
        </p:nvSpPr>
        <p:spPr>
          <a:xfrm>
            <a:off x="7422237" y="5499021"/>
            <a:ext cx="4339709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Add weather-aware ETA buffers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49260" y="6230422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749260" y="6563678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19" name="Text 17"/>
          <p:cNvSpPr/>
          <p:nvPr/>
        </p:nvSpPr>
        <p:spPr>
          <a:xfrm>
            <a:off x="749260" y="6731675"/>
            <a:ext cx="554069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Focus on execution speed improvements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422237" y="6230422"/>
            <a:ext cx="214074" cy="267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04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22237" y="6563678"/>
            <a:ext cx="6458903" cy="30480"/>
          </a:xfrm>
          <a:prstGeom prst="rect">
            <a:avLst/>
          </a:prstGeom>
          <a:solidFill>
            <a:srgbClr val="FFB393"/>
          </a:solidFill>
          <a:ln/>
        </p:spPr>
      </p:sp>
      <p:sp>
        <p:nvSpPr>
          <p:cNvPr id="22" name="Text 20"/>
          <p:cNvSpPr/>
          <p:nvPr/>
        </p:nvSpPr>
        <p:spPr>
          <a:xfrm>
            <a:off x="7422237" y="6731675"/>
            <a:ext cx="5469017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Proactively monitor high-risk deliveries</a:t>
            </a:r>
            <a:endParaRPr lang="en-US" sz="2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024652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1823799"/>
            <a:ext cx="4567476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Conclusion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49260" y="2715816"/>
            <a:ext cx="1313187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Built an end-to-end analytics solution combining:</a:t>
            </a:r>
            <a:endParaRPr lang="en-US" sz="21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49260" y="3384828"/>
            <a:ext cx="535186" cy="53518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51980" y="351186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51980" y="3997047"/>
            <a:ext cx="339613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(prediction)</a:t>
            </a:r>
            <a:endParaRPr lang="en-US" sz="16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15652" y="3384828"/>
            <a:ext cx="535186" cy="53518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18371" y="351186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SQL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18371" y="3997047"/>
            <a:ext cx="339625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(business logic)</a:t>
            </a:r>
            <a:endParaRPr lang="en-US" sz="16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82163" y="3384828"/>
            <a:ext cx="535186" cy="53518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484882" y="3511868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Power BI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0484882" y="3997047"/>
            <a:ext cx="339625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(visual decision support)</a:t>
            </a:r>
            <a:endParaRPr lang="en-US" sz="1650" dirty="0"/>
          </a:p>
        </p:txBody>
      </p:sp>
      <p:sp>
        <p:nvSpPr>
          <p:cNvPr id="14" name="Shape 9"/>
          <p:cNvSpPr/>
          <p:nvPr/>
        </p:nvSpPr>
        <p:spPr>
          <a:xfrm>
            <a:off x="749260" y="4687319"/>
            <a:ext cx="13131879" cy="34290"/>
          </a:xfrm>
          <a:prstGeom prst="rect">
            <a:avLst/>
          </a:prstGeom>
          <a:solidFill>
            <a:srgbClr val="F4CAB8">
              <a:alpha val="50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749260" y="5042654"/>
            <a:ext cx="7878961" cy="9848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50"/>
              </a:lnSpc>
              <a:buNone/>
            </a:pPr>
            <a:r>
              <a:rPr lang="en-US" sz="6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Final Insight</a:t>
            </a:r>
            <a:endParaRPr lang="en-US" sz="6200" dirty="0"/>
          </a:p>
        </p:txBody>
      </p:sp>
      <p:sp>
        <p:nvSpPr>
          <p:cNvPr id="16" name="Text 11"/>
          <p:cNvSpPr/>
          <p:nvPr/>
        </p:nvSpPr>
        <p:spPr>
          <a:xfrm>
            <a:off x="749260" y="6348651"/>
            <a:ext cx="13131879" cy="856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Improving delivery reliability requires </a:t>
            </a:r>
            <a:pPr algn="l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operational optimization</a:t>
            </a:r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, not just better prediction models.</a:t>
            </a:r>
            <a:endParaRPr lang="en-US" sz="2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592580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Business Problem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49260" y="2035016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49260" y="3069669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Food delivery platforms face frequent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late deliveries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despite ETA predictions.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9260" y="3486983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Average metrics hide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high-impact delays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that affect customer satisfaction.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9260" y="3904297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Operations teams need visibility into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why SLAs fail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, not just what failed.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9260" y="4567833"/>
            <a:ext cx="4567476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Goal</a:t>
            </a:r>
            <a:endParaRPr lang="en-US" sz="3550" dirty="0"/>
          </a:p>
        </p:txBody>
      </p:sp>
      <p:sp>
        <p:nvSpPr>
          <p:cNvPr id="8" name="Text 6"/>
          <p:cNvSpPr/>
          <p:nvPr/>
        </p:nvSpPr>
        <p:spPr>
          <a:xfrm>
            <a:off x="749260" y="5459849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Predict delivery time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49260" y="5877163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Identify risk and SLA breach patterns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49260" y="6294477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Convert analytics into 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actionable business insights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9126" y="495419"/>
            <a:ext cx="5012769" cy="599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End-to-End Workflow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29126" y="1166336"/>
            <a:ext cx="3834765" cy="479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Project Architecture</a:t>
            </a:r>
            <a:endParaRPr lang="en-US" sz="3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9126" y="1915239"/>
            <a:ext cx="898684" cy="10784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07475" y="2094905"/>
            <a:ext cx="2396728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Raw delivery data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26" y="2993708"/>
            <a:ext cx="898684" cy="10784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707475" y="3173373"/>
            <a:ext cx="4714399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Python: ETA prediction &amp; risk generation</a:t>
            </a:r>
            <a:endParaRPr lang="en-US" sz="18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26" y="4072176"/>
            <a:ext cx="898684" cy="107846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707475" y="4251841"/>
            <a:ext cx="3998714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SQL: Business views &amp; SLA analysis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26" y="5150644"/>
            <a:ext cx="898684" cy="10784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07475" y="5330309"/>
            <a:ext cx="5533430" cy="299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Power BI: Operational dashboards &amp; monitoring</a:t>
            </a:r>
            <a:endParaRPr lang="en-US" sz="1850" dirty="0"/>
          </a:p>
        </p:txBody>
      </p:sp>
      <p:sp>
        <p:nvSpPr>
          <p:cNvPr id="12" name="Shape 6"/>
          <p:cNvSpPr/>
          <p:nvPr/>
        </p:nvSpPr>
        <p:spPr>
          <a:xfrm>
            <a:off x="629126" y="6431280"/>
            <a:ext cx="13372148" cy="1302901"/>
          </a:xfrm>
          <a:prstGeom prst="roundRect">
            <a:avLst>
              <a:gd name="adj" fmla="val 2069"/>
            </a:avLst>
          </a:prstGeom>
          <a:solidFill>
            <a:srgbClr val="4D1700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792" y="6678454"/>
            <a:ext cx="359450" cy="28753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347907" y="6655832"/>
            <a:ext cx="2876074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Design Principle</a:t>
            </a:r>
            <a:endParaRPr lang="en-US" sz="2250" dirty="0"/>
          </a:p>
        </p:txBody>
      </p:sp>
      <p:sp>
        <p:nvSpPr>
          <p:cNvPr id="15" name="Text 8"/>
          <p:cNvSpPr/>
          <p:nvPr/>
        </p:nvSpPr>
        <p:spPr>
          <a:xfrm>
            <a:off x="1347907" y="7195066"/>
            <a:ext cx="12473702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Python predicts → SQL explains → Power BI communicates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832" y="440531"/>
            <a:ext cx="5751195" cy="533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Python:</a:t>
            </a:r>
            <a:pPr algn="l" indent="0" marL="0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 Predictive Modeling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559832" y="1373505"/>
            <a:ext cx="255960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What was done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559832" y="1853327"/>
            <a:ext cx="656022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Built a delivery time prediction model using: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59832" y="2253258"/>
            <a:ext cx="656022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Distance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59832" y="2565202"/>
            <a:ext cx="656022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Preparation time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59832" y="2877145"/>
            <a:ext cx="656022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Courier experience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59832" y="3189089"/>
            <a:ext cx="656022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Traffic &amp; weather indicators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7517963" y="1373505"/>
            <a:ext cx="255960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Generated: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7517963" y="1853327"/>
            <a:ext cx="656022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Predicted delivery time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7517963" y="2165271"/>
            <a:ext cx="656022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Prediction error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7517963" y="2477214"/>
            <a:ext cx="656022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Absolute error</a:t>
            </a:r>
            <a:endParaRPr lang="en-US" sz="1250" dirty="0"/>
          </a:p>
        </p:txBody>
      </p:sp>
      <p:sp>
        <p:nvSpPr>
          <p:cNvPr id="13" name="Text 11"/>
          <p:cNvSpPr/>
          <p:nvPr/>
        </p:nvSpPr>
        <p:spPr>
          <a:xfrm>
            <a:off x="7517963" y="2789158"/>
            <a:ext cx="6560225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Delay risk category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559832" y="3740944"/>
            <a:ext cx="2559606" cy="319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Focus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559832" y="4300776"/>
            <a:ext cx="13510736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Business usefulness over pure accuracy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559832" y="4736663"/>
            <a:ext cx="13510736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Highlighting 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high-risk and worst-case deliveries</a:t>
            </a:r>
            <a:endParaRPr lang="en-US" sz="1250" dirty="0"/>
          </a:p>
        </p:txBody>
      </p:sp>
      <p:pic>
        <p:nvPicPr>
          <p:cNvPr id="1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9832" y="5172551"/>
            <a:ext cx="9347359" cy="26163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191101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Python:</a:t>
            </a:r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 Key Insight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1990249"/>
            <a:ext cx="5998607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Model Performance Insight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49260" y="2989302"/>
            <a:ext cx="6432113" cy="706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56.26</a:t>
            </a:r>
            <a:endParaRPr lang="en-US" sz="5550" dirty="0"/>
          </a:p>
        </p:txBody>
      </p:sp>
      <p:sp>
        <p:nvSpPr>
          <p:cNvPr id="5" name="Text 3"/>
          <p:cNvSpPr/>
          <p:nvPr/>
        </p:nvSpPr>
        <p:spPr>
          <a:xfrm>
            <a:off x="1952387" y="3963353"/>
            <a:ext cx="4025860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Average Actual Delivery Time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49260" y="4448532"/>
            <a:ext cx="643211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minutes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48907" y="2989302"/>
            <a:ext cx="6432233" cy="706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56.16</a:t>
            </a:r>
            <a:endParaRPr lang="en-US" sz="5550" dirty="0"/>
          </a:p>
        </p:txBody>
      </p:sp>
      <p:sp>
        <p:nvSpPr>
          <p:cNvPr id="8" name="Text 6"/>
          <p:cNvSpPr/>
          <p:nvPr/>
        </p:nvSpPr>
        <p:spPr>
          <a:xfrm>
            <a:off x="8430578" y="3963353"/>
            <a:ext cx="446877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Average Predicted Delivery Time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448907" y="4448532"/>
            <a:ext cx="6432233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minutes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49260" y="5112068"/>
            <a:ext cx="3425547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Insight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49260" y="5861328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Model is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well-calibrated on average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49260" y="6278642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However, averages mask </a:t>
            </a:r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severe outliers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49260" y="6695956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Operational issues, not prediction bias, drive SLA failures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6037" y="541258"/>
            <a:ext cx="7093506" cy="643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SQL:</a:t>
            </a:r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 Business Analysis Layer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676037" y="1262301"/>
            <a:ext cx="4120991" cy="515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Why SQL was used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676037" y="2240875"/>
            <a:ext cx="6953488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76037" y="2723674"/>
            <a:ext cx="6953488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Convert model outputs into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decision-ready metrics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76037" y="3100149"/>
            <a:ext cx="6953488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Create a clean business view (vw_food_delivery_business)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76037" y="3476625"/>
            <a:ext cx="6953488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Avoid misleading analysis from missing time fields</a:t>
            </a:r>
            <a:endParaRPr lang="en-US" sz="15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64786" y="2284333"/>
            <a:ext cx="5197078" cy="1865233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676037" y="4584144"/>
            <a:ext cx="13278326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676037" y="5182791"/>
            <a:ext cx="4120991" cy="515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Key SQL Analyses</a:t>
            </a:r>
            <a:endParaRPr lang="en-US" sz="3200" dirty="0"/>
          </a:p>
        </p:txBody>
      </p:sp>
      <p:sp>
        <p:nvSpPr>
          <p:cNvPr id="11" name="Shape 8"/>
          <p:cNvSpPr/>
          <p:nvPr/>
        </p:nvSpPr>
        <p:spPr>
          <a:xfrm>
            <a:off x="676037" y="5987534"/>
            <a:ext cx="6542603" cy="753785"/>
          </a:xfrm>
          <a:prstGeom prst="roundRect">
            <a:avLst>
              <a:gd name="adj" fmla="val 3844"/>
            </a:avLst>
          </a:prstGeom>
          <a:solidFill>
            <a:srgbClr val="5C2438"/>
          </a:solidFill>
          <a:ln w="22860">
            <a:solidFill>
              <a:srgbClr val="662E4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92016" y="6203513"/>
            <a:ext cx="4907637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SLA breach by traffic, distance, weather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7411760" y="5987534"/>
            <a:ext cx="6542603" cy="753785"/>
          </a:xfrm>
          <a:prstGeom prst="roundRect">
            <a:avLst>
              <a:gd name="adj" fmla="val 3844"/>
            </a:avLst>
          </a:prstGeom>
          <a:solidFill>
            <a:srgbClr val="5C2438"/>
          </a:solidFill>
          <a:ln w="22860">
            <a:solidFill>
              <a:srgbClr val="662E4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27739" y="6203513"/>
            <a:ext cx="4125158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Courier experience vs SLA failure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676037" y="6934438"/>
            <a:ext cx="6542603" cy="753785"/>
          </a:xfrm>
          <a:prstGeom prst="roundRect">
            <a:avLst>
              <a:gd name="adj" fmla="val 3844"/>
            </a:avLst>
          </a:prstGeom>
          <a:solidFill>
            <a:srgbClr val="5C2438"/>
          </a:solidFill>
          <a:ln w="22860">
            <a:solidFill>
              <a:srgbClr val="662E42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92016" y="7150418"/>
            <a:ext cx="4024789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Inefficient (slow + late) deliveries</a:t>
            </a:r>
            <a:endParaRPr lang="en-US" sz="2000" dirty="0"/>
          </a:p>
        </p:txBody>
      </p:sp>
      <p:sp>
        <p:nvSpPr>
          <p:cNvPr id="17" name="Shape 14"/>
          <p:cNvSpPr/>
          <p:nvPr/>
        </p:nvSpPr>
        <p:spPr>
          <a:xfrm>
            <a:off x="7411760" y="6934438"/>
            <a:ext cx="6542603" cy="753785"/>
          </a:xfrm>
          <a:prstGeom prst="roundRect">
            <a:avLst>
              <a:gd name="adj" fmla="val 3844"/>
            </a:avLst>
          </a:prstGeom>
          <a:solidFill>
            <a:srgbClr val="5C2438"/>
          </a:solidFill>
          <a:ln w="22860">
            <a:solidFill>
              <a:srgbClr val="662E42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627739" y="7150418"/>
            <a:ext cx="2940010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Overall SLA compliance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062752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SQL:</a:t>
            </a:r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 Key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1861899"/>
            <a:ext cx="4663202" cy="570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Operational Findings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49260" y="2967990"/>
            <a:ext cx="4939427" cy="9848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7750"/>
              </a:lnSpc>
              <a:buNone/>
            </a:pPr>
            <a:r>
              <a:rPr lang="en-US" sz="6200" b="1" dirty="0">
                <a:solidFill>
                  <a:srgbClr val="421424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53.92%</a:t>
            </a:r>
            <a:endParaRPr lang="en-US" sz="6200" dirty="0"/>
          </a:p>
        </p:txBody>
      </p:sp>
      <p:sp>
        <p:nvSpPr>
          <p:cNvPr id="5" name="Text 3"/>
          <p:cNvSpPr/>
          <p:nvPr/>
        </p:nvSpPr>
        <p:spPr>
          <a:xfrm>
            <a:off x="749260" y="4166949"/>
            <a:ext cx="3304580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Overall SLA Compliance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6218515" y="2967990"/>
            <a:ext cx="3828336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SLA breaches increase with: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6218515" y="3538895"/>
            <a:ext cx="767024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Long distances (10+ km)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6218515" y="3956209"/>
            <a:ext cx="767024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Adverse weather (snow, fog)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6218515" y="4373523"/>
            <a:ext cx="7670244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Traffic uncertainty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49260" y="5031700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419 deliveries</a:t>
            </a:r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identified as inefficient (slow &amp; late)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49260" y="5614988"/>
            <a:ext cx="13131879" cy="1551861"/>
          </a:xfrm>
          <a:prstGeom prst="roundRect">
            <a:avLst>
              <a:gd name="adj" fmla="val 2069"/>
            </a:avLst>
          </a:prstGeom>
          <a:solidFill>
            <a:srgbClr val="4D1700"/>
          </a:solidFill>
          <a:ln/>
        </p:spPr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3335" y="5910382"/>
            <a:ext cx="428149" cy="342543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1605558" y="5882521"/>
            <a:ext cx="3425547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Insight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05558" y="6524744"/>
            <a:ext cx="1206150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SLA failures are driven by execution and external conditions, not model inaccuracy.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260" y="1210985"/>
            <a:ext cx="570940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Power BI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49260" y="2010132"/>
            <a:ext cx="3425547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Dashboard Purpose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49260" y="2759393"/>
            <a:ext cx="65481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Monitor delivery performance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49260" y="3176707"/>
            <a:ext cx="65481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Track SLA risk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9260" y="3594021"/>
            <a:ext cx="65481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Support operational decision-making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49260" y="4257556"/>
            <a:ext cx="3617476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Dashboard Highlights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49260" y="5006816"/>
            <a:ext cx="65481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Actual vs Predicted validation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49260" y="5424130"/>
            <a:ext cx="65481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Distance &amp; speed impact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49260" y="5841444"/>
            <a:ext cx="65481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Weather and traffic effects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49260" y="6258758"/>
            <a:ext cx="65481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Courier experience analysis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49260" y="6676073"/>
            <a:ext cx="654819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Traffic impact simulation (what-if analysis)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2025-12-22T13:06:33Z</dcterms:created>
  <dcterms:modified xsi:type="dcterms:W3CDTF">2025-12-22T13:06:33Z</dcterms:modified>
</cp:coreProperties>
</file>